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Sofia"/>
      <p:regular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fi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8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1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10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0baefe2cc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c0baefe2cc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c0baefe2cc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0baefe2cc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c0baefe2cc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c0baefe2cc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0baefe2cc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c0baefe2cc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c0baefe2cc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0baefe2cc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c0baefe2cc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c0baefe2cc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0baefe2cc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c0baefe2cc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0baefe2cc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0baefe2cc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c0baefe2cc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c0baefe2cc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0baefe2cc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c0baefe2cc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c0baefe2cc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0baefe2cc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c0baefe2cc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c0baefe2cc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0b622d220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c0b622d220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c0b622d220_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0baefe2cc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c0baefe2cc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c0baefe2cc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0baefe2cc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c0baefe2cc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c0baefe2cc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0baefe2c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c0baefe2c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c0baefe2c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0baefe2cc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c0baefe2cc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c0baefe2cc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0baefe2cc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c0baefe2cc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c0baefe2cc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0baefe2cc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c0baefe2cc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c0baefe2cc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0baefe2cc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c0baefe2cc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c0baefe2cc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5983" y="-34395"/>
            <a:ext cx="12297746" cy="693029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956639" y="3121089"/>
            <a:ext cx="5929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4800">
                <a:solidFill>
                  <a:srgbClr val="7674C0"/>
                </a:solidFill>
                <a:latin typeface="Sofia"/>
                <a:ea typeface="Sofia"/>
                <a:cs typeface="Sofia"/>
                <a:sym typeface="Sofia"/>
              </a:rPr>
              <a:t>Lógica Computacional</a:t>
            </a:r>
            <a:endParaRPr sz="3600">
              <a:solidFill>
                <a:srgbClr val="7674C0"/>
              </a:solidFill>
              <a:latin typeface="Sofia"/>
              <a:ea typeface="Sofia"/>
              <a:cs typeface="Sofia"/>
              <a:sym typeface="Sofia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319" y="541176"/>
            <a:ext cx="2954467" cy="1438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60"/>
            <a:ext cx="12191998" cy="685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102415" y="1120676"/>
            <a:ext cx="425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744"/>
              </a:buClr>
              <a:buFont typeface="Century Gothic"/>
              <a:buNone/>
            </a:pPr>
            <a:r>
              <a:rPr b="1" lang="en-BR" sz="4400">
                <a:solidFill>
                  <a:srgbClr val="0077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 3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1772" y="5380307"/>
            <a:ext cx="2115185" cy="1029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181775" y="1236863"/>
            <a:ext cx="10080300" cy="6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40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estruturas de repetição funcionam de acordo com uma condição do tipo “até quando”, “enquanto”, etc. De acordo com a imagem abaixo, responda:</a:t>
            </a:r>
            <a:endParaRPr sz="40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BR" sz="40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Quais os valores finais de X e Y respectivamente nessa estrutura de repetição?</a:t>
            </a:r>
            <a:r>
              <a:rPr lang="en-BR" sz="4000">
                <a:solidFill>
                  <a:srgbClr val="D930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4000">
              <a:solidFill>
                <a:srgbClr val="D930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8550" y="235025"/>
            <a:ext cx="5406756" cy="66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859300" y="1170763"/>
            <a:ext cx="100803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AutoNum type="alphaLcParenR"/>
            </a:pPr>
            <a:r>
              <a:rPr lang="en-BR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 e 15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AutoNum type="alphaLcParenR"/>
            </a:pPr>
            <a:r>
              <a:rPr lang="en-BR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 e 100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AutoNum type="alphaLcParenR"/>
            </a:pPr>
            <a:r>
              <a:rPr lang="en-BR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101 e 14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000"/>
              <a:buFont typeface="Roboto"/>
              <a:buAutoNum type="alphaLcParenR"/>
            </a:pPr>
            <a:r>
              <a:rPr lang="en-BR" sz="4000">
                <a:solidFill>
                  <a:srgbClr val="00FF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 e 14</a:t>
            </a:r>
            <a:endParaRPr sz="4000">
              <a:solidFill>
                <a:srgbClr val="00FF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AutoNum type="alphaLcParenR"/>
            </a:pPr>
            <a:r>
              <a:rPr lang="en-BR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99 e 7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60"/>
            <a:ext cx="12191998" cy="685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1102415" y="1120676"/>
            <a:ext cx="425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744"/>
              </a:buClr>
              <a:buFont typeface="Century Gothic"/>
              <a:buNone/>
            </a:pPr>
            <a:r>
              <a:rPr b="1" lang="en-BR" sz="4400">
                <a:solidFill>
                  <a:srgbClr val="0077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 4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1772" y="5380307"/>
            <a:ext cx="2115185" cy="1029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181775" y="1236875"/>
            <a:ext cx="10890300" cy="3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30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 explicar para seus alunos, ainda iniciantes na área, a lógica utilizada para definir seus conceitos, Laura decidiu apresentar-lhes o fluxograma que representa seus critérios de tomada de decisão. Dado o fluxograma abaixo, selecione a opção correta para a saída de acordo com as entradas definidas por N1, N2 e N3: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025" y="76200"/>
            <a:ext cx="7118750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31350" y="1418638"/>
            <a:ext cx="100803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AutoNum type="alphaLcParenR"/>
            </a:pPr>
            <a:r>
              <a:rPr lang="en-BR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N1 = 4, N2 = 8, N3 = 9, Saída = Escreve B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AutoNum type="alphaLcParenR"/>
            </a:pPr>
            <a:r>
              <a:rPr lang="en-BR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N1 = 8,N2 =  4, N3 = 3, Saída = Escreve C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000"/>
              <a:buFont typeface="Roboto"/>
              <a:buAutoNum type="alphaLcParenR"/>
            </a:pPr>
            <a:r>
              <a:rPr lang="en-BR" sz="4000">
                <a:solidFill>
                  <a:srgbClr val="00FF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N1 = 3, N2 = 6, N3 = 9, Saída = Escreve D</a:t>
            </a:r>
            <a:endParaRPr sz="4000">
              <a:solidFill>
                <a:srgbClr val="00FF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AutoNum type="alphaLcParenR"/>
            </a:pPr>
            <a:r>
              <a:rPr lang="en-BR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N1 = 10, N2 = 9, N3 = 2, Saída = Escreve D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AutoNum type="alphaLcParenR"/>
            </a:pPr>
            <a:r>
              <a:rPr lang="en-BR" sz="4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N1 = 10, N2 = 8, N3 = 6, Saída = Escreve B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822250" y="1776763"/>
            <a:ext cx="1008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4000">
                <a:latin typeface="Century Gothic"/>
                <a:ea typeface="Century Gothic"/>
                <a:cs typeface="Century Gothic"/>
                <a:sym typeface="Century Gothic"/>
              </a:rPr>
              <a:t>https://i4ds.github.io/CargoBot/?state=1</a:t>
            </a:r>
            <a:endParaRPr sz="4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8" y="0"/>
            <a:ext cx="121807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>
            <a:off x="0" y="0"/>
            <a:ext cx="12180722" cy="6858000"/>
          </a:xfrm>
          <a:prstGeom prst="rect">
            <a:avLst/>
          </a:prstGeom>
          <a:solidFill>
            <a:srgbClr val="7674C0">
              <a:alpha val="33725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74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60"/>
            <a:ext cx="12191998" cy="685007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102415" y="1120676"/>
            <a:ext cx="425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744"/>
              </a:buClr>
              <a:buFont typeface="Century Gothic"/>
              <a:buNone/>
            </a:pPr>
            <a:r>
              <a:rPr b="1" lang="en-BR" sz="4400">
                <a:solidFill>
                  <a:srgbClr val="0077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 1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1772" y="5380307"/>
            <a:ext cx="2115185" cy="1029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568" y="-12440"/>
            <a:ext cx="12266008" cy="69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637" y="2711876"/>
            <a:ext cx="2946214" cy="143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181775" y="1236863"/>
            <a:ext cx="10080300" cy="4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>
                <a:solidFill>
                  <a:srgbClr val="202124"/>
                </a:solidFill>
                <a:highlight>
                  <a:srgbClr val="FFFFFF"/>
                </a:highlight>
              </a:rPr>
              <a:t>Zezinho comprou um microcomputador para controlar o rendimento diário de seu trabalho como pescador. Toda vez que ele traz um peso de peixes maior que o estabelecido pelo regulamento de pesca do estado de Santa Catarina (50 quilos) deve pagar uma multa de R$ 4,00 por quilo excedente. O algoritmo abaixo lê o peso dos peixes e verifica se há excesso, exibindo então o excesso e o valor da multa que Zezinho deverá pagar. Ou apenas uma mensagem dizendo que ele não deve pagar nada caso não haja excesso.</a:t>
            </a:r>
            <a:endParaRPr sz="2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2400">
                <a:solidFill>
                  <a:srgbClr val="202124"/>
                </a:solidFill>
                <a:highlight>
                  <a:srgbClr val="FFFFFF"/>
                </a:highlight>
              </a:rPr>
              <a:t>Dado o algoritmo abaixo, complete com o que falta:</a:t>
            </a:r>
            <a:endParaRPr sz="2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675" y="218525"/>
            <a:ext cx="8485526" cy="53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81775" y="1236863"/>
            <a:ext cx="100803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000"/>
              <a:buAutoNum type="alphaLcParenR"/>
            </a:pPr>
            <a:r>
              <a:rPr lang="en-BR" sz="4000">
                <a:solidFill>
                  <a:srgbClr val="00FF00"/>
                </a:solidFill>
              </a:rPr>
              <a:t>se(peso&gt;excesso)entao</a:t>
            </a:r>
            <a:endParaRPr sz="4000">
              <a:solidFill>
                <a:srgbClr val="00FF00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AutoNum type="alphaLcParenR"/>
            </a:pPr>
            <a:r>
              <a:rPr lang="en-BR" sz="4000"/>
              <a:t>se(pesopermitido&lt;peso)entao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AutoNum type="alphaLcParenR"/>
            </a:pPr>
            <a:r>
              <a:rPr lang="en-BR" sz="4000"/>
              <a:t>se(pesopermitido&gt;50)entao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AutoNum type="alphaLcParenR"/>
            </a:pPr>
            <a:r>
              <a:rPr lang="en-BR" sz="4000"/>
              <a:t>se(peso&lt;pesopermitido)entao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AutoNum type="alphaLcParenR"/>
            </a:pPr>
            <a:r>
              <a:rPr lang="en-BR" sz="4000"/>
              <a:t>se(peso&gt;=50)entao</a:t>
            </a:r>
            <a:endParaRPr sz="4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60"/>
            <a:ext cx="12191998" cy="685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1102415" y="1120676"/>
            <a:ext cx="425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744"/>
              </a:buClr>
              <a:buFont typeface="Century Gothic"/>
              <a:buNone/>
            </a:pPr>
            <a:r>
              <a:rPr b="1" lang="en-BR" sz="4400">
                <a:solidFill>
                  <a:srgbClr val="0077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 2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1772" y="5380307"/>
            <a:ext cx="2115185" cy="1029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7620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181775" y="1236863"/>
            <a:ext cx="10080300" cy="6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3000">
                <a:solidFill>
                  <a:srgbClr val="202124"/>
                </a:solidFill>
              </a:rPr>
              <a:t>As estruturas de repetição também são conhecidas como laços (loops) e são utilizadas para executar, repetidamente, uma instrução ou bloco de instruções enquanto determinada condição estiver sendo satisfeita. Dada a estrutura de repetição abaixo, demonstrada em um fluxograma, responda qual é a alternativa correta:</a:t>
            </a:r>
            <a:endParaRPr sz="3000">
              <a:solidFill>
                <a:srgbClr val="202124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202124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3000">
                <a:solidFill>
                  <a:srgbClr val="202124"/>
                </a:solidFill>
              </a:rPr>
              <a:t>O número de vezes que a estrutura de repetição será executada; </a:t>
            </a:r>
            <a:br>
              <a:rPr lang="en-BR" sz="3000">
                <a:solidFill>
                  <a:srgbClr val="202124"/>
                </a:solidFill>
              </a:rPr>
            </a:br>
            <a:r>
              <a:rPr lang="en-BR" sz="3000">
                <a:solidFill>
                  <a:srgbClr val="202124"/>
                </a:solidFill>
              </a:rPr>
              <a:t>Quais os valores impressos;</a:t>
            </a:r>
            <a:br>
              <a:rPr lang="en-BR" sz="3000">
                <a:solidFill>
                  <a:srgbClr val="202124"/>
                </a:solidFill>
              </a:rPr>
            </a:br>
            <a:r>
              <a:rPr lang="en-BR" sz="3000">
                <a:solidFill>
                  <a:srgbClr val="202124"/>
                </a:solidFill>
              </a:rPr>
              <a:t>Valor final de X</a:t>
            </a:r>
            <a:endParaRPr sz="3000">
              <a:solidFill>
                <a:srgbClr val="202124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275" y="203900"/>
            <a:ext cx="3762617" cy="64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70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14" y="407803"/>
            <a:ext cx="120123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859300" y="1170763"/>
            <a:ext cx="10080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Helvetica Neue"/>
              <a:buAutoNum type="alphaLcParenR"/>
            </a:pPr>
            <a:r>
              <a:rPr lang="en-BR" sz="4000"/>
              <a:t>10; pares de 0 a 10; 9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000"/>
              <a:buFont typeface="Helvetica Neue"/>
              <a:buAutoNum type="alphaLcParenR"/>
            </a:pPr>
            <a:r>
              <a:rPr lang="en-BR" sz="4000">
                <a:solidFill>
                  <a:srgbClr val="00FF00"/>
                </a:solidFill>
              </a:rPr>
              <a:t>10; pares e ímpares de 0 a 9; 10</a:t>
            </a:r>
            <a:endParaRPr sz="4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Helvetica Neue"/>
              <a:buAutoNum type="alphaLcParenR"/>
            </a:pPr>
            <a:r>
              <a:rPr lang="en-BR" sz="4000"/>
              <a:t>10; pares de 0 a 8; 10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Helvetica Neue"/>
              <a:buAutoNum type="alphaLcParenR"/>
            </a:pPr>
            <a:r>
              <a:rPr lang="en-BR" sz="4000"/>
              <a:t>10; ímpares de 0 a 9; 10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Helvetica Neue"/>
              <a:buAutoNum type="alphaLcParenR"/>
            </a:pPr>
            <a:r>
              <a:rPr lang="en-BR" sz="4000"/>
              <a:t>9; pares e ímpares de 0 a 10; 10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